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439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2649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5611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6461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27511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3764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5678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5309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318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7557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426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3CF25-955D-4A72-AF1D-F92F41667EC3}" type="datetimeFigureOut">
              <a:rPr lang="en-SG" smtClean="0"/>
              <a:t>16/1/2026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BA830-EC4C-45C2-911D-4A33278CA7A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3932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39000">
                <a:schemeClr val="accent4">
                  <a:lumMod val="20000"/>
                  <a:lumOff val="80000"/>
                </a:schemeClr>
              </a:gs>
              <a:gs pos="83000">
                <a:schemeClr val="accent6">
                  <a:lumMod val="20000"/>
                  <a:lumOff val="80000"/>
                </a:schemeClr>
              </a:gs>
              <a:gs pos="63728">
                <a:srgbClr val="ECEEE4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G" dirty="0"/>
              <a:t> </a:t>
            </a:r>
          </a:p>
        </p:txBody>
      </p:sp>
      <p:graphicFrame>
        <p:nvGraphicFramePr>
          <p:cNvPr id="4" name="Table 9">
            <a:extLst>
              <a:ext uri="{FF2B5EF4-FFF2-40B4-BE49-F238E27FC236}">
                <a16:creationId xmlns:a16="http://schemas.microsoft.com/office/drawing/2014/main" id="{6C4BF14C-10FB-45A4-87AB-BAD95F044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66783"/>
              </p:ext>
            </p:extLst>
          </p:nvPr>
        </p:nvGraphicFramePr>
        <p:xfrm>
          <a:off x="455233" y="448102"/>
          <a:ext cx="11432166" cy="599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6589">
                  <a:extLst>
                    <a:ext uri="{9D8B030D-6E8A-4147-A177-3AD203B41FA5}">
                      <a16:colId xmlns:a16="http://schemas.microsoft.com/office/drawing/2014/main" val="910617776"/>
                    </a:ext>
                  </a:extLst>
                </a:gridCol>
                <a:gridCol w="1310386">
                  <a:extLst>
                    <a:ext uri="{9D8B030D-6E8A-4147-A177-3AD203B41FA5}">
                      <a16:colId xmlns:a16="http://schemas.microsoft.com/office/drawing/2014/main" val="795281761"/>
                    </a:ext>
                  </a:extLst>
                </a:gridCol>
                <a:gridCol w="1593669">
                  <a:extLst>
                    <a:ext uri="{9D8B030D-6E8A-4147-A177-3AD203B41FA5}">
                      <a16:colId xmlns:a16="http://schemas.microsoft.com/office/drawing/2014/main" val="3023461178"/>
                    </a:ext>
                  </a:extLst>
                </a:gridCol>
                <a:gridCol w="1423851">
                  <a:extLst>
                    <a:ext uri="{9D8B030D-6E8A-4147-A177-3AD203B41FA5}">
                      <a16:colId xmlns:a16="http://schemas.microsoft.com/office/drawing/2014/main" val="1040021457"/>
                    </a:ext>
                  </a:extLst>
                </a:gridCol>
                <a:gridCol w="1267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7855">
                  <a:extLst>
                    <a:ext uri="{9D8B030D-6E8A-4147-A177-3AD203B41FA5}">
                      <a16:colId xmlns:a16="http://schemas.microsoft.com/office/drawing/2014/main" val="2600613548"/>
                    </a:ext>
                  </a:extLst>
                </a:gridCol>
                <a:gridCol w="1876927">
                  <a:extLst>
                    <a:ext uri="{9D8B030D-6E8A-4147-A177-3AD203B41FA5}">
                      <a16:colId xmlns:a16="http://schemas.microsoft.com/office/drawing/2014/main" val="3382101913"/>
                    </a:ext>
                  </a:extLst>
                </a:gridCol>
                <a:gridCol w="1185791">
                  <a:extLst>
                    <a:ext uri="{9D8B030D-6E8A-4147-A177-3AD203B41FA5}">
                      <a16:colId xmlns:a16="http://schemas.microsoft.com/office/drawing/2014/main" val="14707913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SG"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MON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TUE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WED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THUR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FRI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SAT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SUN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344838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P1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entury Gothic" panose="020B0502020202020204" pitchFamily="34" charset="0"/>
                        </a:rPr>
                        <a:t>1550 – 1720</a:t>
                      </a:r>
                    </a:p>
                    <a:p>
                      <a:pPr algn="ctr"/>
                      <a:r>
                        <a:rPr lang="en-GB" sz="1100" dirty="0">
                          <a:latin typeface="Century Gothic" panose="020B0502020202020204" pitchFamily="34" charset="0"/>
                        </a:rPr>
                        <a:t>WINNIE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4877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 panose="020B0502020202020204" pitchFamily="34" charset="0"/>
                        </a:rPr>
                        <a:t>P2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1600 – 1730</a:t>
                      </a:r>
                    </a:p>
                    <a:p>
                      <a:pPr algn="ctr"/>
                      <a:r>
                        <a:rPr lang="en-GB" sz="11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ANNA</a:t>
                      </a:r>
                      <a:endParaRPr lang="en-SG"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P3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entury Gothic" panose="020B0502020202020204" pitchFamily="34" charset="0"/>
                        </a:rPr>
                        <a:t>1600 – 1730 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 panose="020B0502020202020204" pitchFamily="34" charset="0"/>
                        </a:rPr>
                        <a:t>DARYL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1730 – 1900 WINNIE </a:t>
                      </a:r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(HA)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897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P4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1600 – 1730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entury Gothic" panose="020B0502020202020204" pitchFamily="34" charset="0"/>
                        </a:rPr>
                        <a:t>1745 - 1915</a:t>
                      </a:r>
                    </a:p>
                    <a:p>
                      <a:pPr algn="ctr"/>
                      <a:r>
                        <a:rPr lang="en-US" sz="1100" dirty="0">
                          <a:latin typeface="Century Gothic" panose="020B0502020202020204" pitchFamily="34" charset="0"/>
                        </a:rPr>
                        <a:t>DARYL</a:t>
                      </a:r>
                      <a:endParaRPr lang="en-SG"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1700 - 1830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ANNA (HA)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1430 - 1600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ANNA (HA)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2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P5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1700 – 1845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MR WAN (MA)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1615 - 1800</a:t>
                      </a:r>
                    </a:p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MR WAN (HA/GEP)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1230 – 1415</a:t>
                      </a:r>
                    </a:p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ANNA (MA)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857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P6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1745 – 1945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ANNA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entury Gothic" panose="020B0502020202020204" pitchFamily="34" charset="0"/>
                        </a:rPr>
                        <a:t>1700 - 1900</a:t>
                      </a:r>
                      <a:endParaRPr lang="en-GB" sz="1100" baseline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100" baseline="0" dirty="0">
                          <a:latin typeface="Century Gothic" panose="020B0502020202020204" pitchFamily="34" charset="0"/>
                        </a:rPr>
                        <a:t>MR WAN (HA/GEP)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1700 – 1900</a:t>
                      </a:r>
                    </a:p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MR WAN (MA)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1015 – 1215 </a:t>
                      </a:r>
                    </a:p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ANNA 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612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SEC 1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sz="11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1915 – 2100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MR WAN (IP/IB)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1815 - 2000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MR WAN (O)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664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SEC 2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1915 - 2100</a:t>
                      </a:r>
                    </a:p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MR</a:t>
                      </a:r>
                      <a:r>
                        <a:rPr lang="en-SG" sz="1100" baseline="0" dirty="0">
                          <a:latin typeface="Century Gothic" panose="020B0502020202020204" pitchFamily="34" charset="0"/>
                        </a:rPr>
                        <a:t> WAN (O)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1115 – 1300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MR WAN (IP/IB)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09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SEC 3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Century Gothic" panose="020B0502020202020204" pitchFamily="34" charset="0"/>
                        </a:rPr>
                        <a:t>1900 – 2100 </a:t>
                      </a:r>
                    </a:p>
                    <a:p>
                      <a:pPr algn="ctr"/>
                      <a:r>
                        <a:rPr lang="en-GB" sz="1100" dirty="0">
                          <a:latin typeface="Century Gothic" panose="020B0502020202020204" pitchFamily="34" charset="0"/>
                        </a:rPr>
                        <a:t>MR WAN (O)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ADD/E MATH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0900 – 1100 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MR WAN (IP/IB)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Cavolini" panose="020B0502040204020203" pitchFamily="66" charset="0"/>
                        </a:rPr>
                        <a:t>ADVANCE/CORE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0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SEC 4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SG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Cavolini" panose="020B0502040204020203" pitchFamily="66" charset="0"/>
                        </a:rPr>
                        <a:t>1315 – 1515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SG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Cavolini" panose="020B0502040204020203" pitchFamily="66" charset="0"/>
                        </a:rPr>
                        <a:t>MR WAN (IP/IB)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SG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Cavolini" panose="020B0502040204020203" pitchFamily="66" charset="0"/>
                        </a:rPr>
                        <a:t>ADVANCE/CORE MATH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288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JC 1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1000 – 1200 </a:t>
                      </a:r>
                    </a:p>
                    <a:p>
                      <a:pPr algn="ctr"/>
                      <a:r>
                        <a:rPr lang="en-SG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382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latin typeface="Century Gothic" panose="020B0502020202020204" pitchFamily="34" charset="0"/>
                        </a:rPr>
                        <a:t>JC 2</a:t>
                      </a:r>
                      <a:endParaRPr lang="en-SG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100" dirty="0">
                          <a:latin typeface="Century Gothic" panose="020B0502020202020204" pitchFamily="34" charset="0"/>
                        </a:rPr>
                        <a:t>1220 – 1420  JOLI</a:t>
                      </a:r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SG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volini" panose="020B0502040204020203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82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6C93D7F-BC4E-4269-BD5A-AF39A53DE669}"/>
              </a:ext>
            </a:extLst>
          </p:cNvPr>
          <p:cNvSpPr txBox="1"/>
          <p:nvPr/>
        </p:nvSpPr>
        <p:spPr>
          <a:xfrm>
            <a:off x="304600" y="95582"/>
            <a:ext cx="879626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700" b="1" dirty="0">
                <a:latin typeface="Century Gothic" panose="020B0502020202020204" pitchFamily="34" charset="0"/>
              </a:rPr>
              <a:t>Ammiel Wan Academy 2026 Schedule (Call 64567212)  (</a:t>
            </a:r>
            <a:r>
              <a:rPr lang="en-SG" sz="1700" b="1" dirty="0" err="1">
                <a:latin typeface="Century Gothic" panose="020B0502020202020204" pitchFamily="34" charset="0"/>
              </a:rPr>
              <a:t>Whatsapp</a:t>
            </a:r>
            <a:r>
              <a:rPr lang="en-SG" sz="1700" b="1" dirty="0">
                <a:latin typeface="Century Gothic" panose="020B0502020202020204" pitchFamily="34" charset="0"/>
              </a:rPr>
              <a:t> 88215099)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AF692A-0C3A-4584-A4C5-7E952F7F9392}"/>
              </a:ext>
            </a:extLst>
          </p:cNvPr>
          <p:cNvSpPr txBox="1"/>
          <p:nvPr/>
        </p:nvSpPr>
        <p:spPr>
          <a:xfrm>
            <a:off x="455233" y="6409898"/>
            <a:ext cx="1194730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300" dirty="0">
                <a:latin typeface="Century Gothic" panose="020B0502020202020204" pitchFamily="34" charset="0"/>
              </a:rPr>
              <a:t>MA – Mixed ability, HA–High Ability, GEP – Gifted Programme, (O) – O levels, (S) – Support group for weak pupils</a:t>
            </a:r>
          </a:p>
        </p:txBody>
      </p:sp>
    </p:spTree>
    <p:extLst>
      <p:ext uri="{BB962C8B-B14F-4D97-AF65-F5344CB8AC3E}">
        <p14:creationId xmlns:p14="http://schemas.microsoft.com/office/powerpoint/2010/main" val="3715310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36428</TotalTime>
  <Words>246</Words>
  <Application>Microsoft Office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Teng Choong Ming</dc:creator>
  <cp:lastModifiedBy>Ammiel Wan</cp:lastModifiedBy>
  <cp:revision>175</cp:revision>
  <cp:lastPrinted>2026-01-16T01:38:47Z</cp:lastPrinted>
  <dcterms:created xsi:type="dcterms:W3CDTF">2020-12-14T05:37:22Z</dcterms:created>
  <dcterms:modified xsi:type="dcterms:W3CDTF">2026-01-16T01:45:10Z</dcterms:modified>
</cp:coreProperties>
</file>